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81" r:id="rId4"/>
    <p:sldId id="258" r:id="rId5"/>
    <p:sldId id="282" r:id="rId6"/>
    <p:sldId id="259" r:id="rId7"/>
    <p:sldId id="283" r:id="rId8"/>
    <p:sldId id="260" r:id="rId9"/>
    <p:sldId id="284" r:id="rId10"/>
    <p:sldId id="261" r:id="rId11"/>
    <p:sldId id="285" r:id="rId12"/>
    <p:sldId id="262" r:id="rId13"/>
    <p:sldId id="263" r:id="rId14"/>
    <p:sldId id="286" r:id="rId15"/>
    <p:sldId id="265" r:id="rId16"/>
    <p:sldId id="264" r:id="rId17"/>
    <p:sldId id="287" r:id="rId18"/>
    <p:sldId id="266" r:id="rId19"/>
    <p:sldId id="288" r:id="rId20"/>
    <p:sldId id="267" r:id="rId21"/>
    <p:sldId id="289" r:id="rId22"/>
    <p:sldId id="268" r:id="rId23"/>
    <p:sldId id="290" r:id="rId24"/>
    <p:sldId id="269" r:id="rId25"/>
    <p:sldId id="291" r:id="rId26"/>
    <p:sldId id="270" r:id="rId27"/>
    <p:sldId id="292" r:id="rId28"/>
    <p:sldId id="271" r:id="rId29"/>
    <p:sldId id="293" r:id="rId30"/>
    <p:sldId id="272" r:id="rId31"/>
    <p:sldId id="294" r:id="rId32"/>
    <p:sldId id="273" r:id="rId33"/>
    <p:sldId id="295" r:id="rId34"/>
    <p:sldId id="274" r:id="rId35"/>
    <p:sldId id="296" r:id="rId36"/>
    <p:sldId id="275" r:id="rId37"/>
    <p:sldId id="297" r:id="rId38"/>
    <p:sldId id="276" r:id="rId39"/>
    <p:sldId id="298" r:id="rId40"/>
    <p:sldId id="277" r:id="rId41"/>
    <p:sldId id="299" r:id="rId42"/>
    <p:sldId id="278" r:id="rId43"/>
    <p:sldId id="300" r:id="rId44"/>
    <p:sldId id="304" r:id="rId45"/>
    <p:sldId id="305" r:id="rId46"/>
    <p:sldId id="279" r:id="rId47"/>
    <p:sldId id="306" r:id="rId48"/>
    <p:sldId id="303" r:id="rId4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32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D8E0-C482-4780-9850-4675703CAE85}" type="datetimeFigureOut">
              <a:rPr lang="en-US" smtClean="0"/>
              <a:pPr/>
              <a:t>10/7/2014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62B7-80DE-4C1D-B325-01484BACCA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D8E0-C482-4780-9850-4675703CAE85}" type="datetimeFigureOut">
              <a:rPr lang="en-US" smtClean="0"/>
              <a:pPr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62B7-80DE-4C1D-B325-01484BACCA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D8E0-C482-4780-9850-4675703CAE85}" type="datetimeFigureOut">
              <a:rPr lang="en-US" smtClean="0"/>
              <a:pPr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62B7-80DE-4C1D-B325-01484BACCA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D8E0-C482-4780-9850-4675703CAE85}" type="datetimeFigureOut">
              <a:rPr lang="en-US" smtClean="0"/>
              <a:pPr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62B7-80DE-4C1D-B325-01484BACCA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D8E0-C482-4780-9850-4675703CAE85}" type="datetimeFigureOut">
              <a:rPr lang="en-US" smtClean="0"/>
              <a:pPr/>
              <a:t>10/7/2014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62B7-80DE-4C1D-B325-01484BACCA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D8E0-C482-4780-9850-4675703CAE85}" type="datetimeFigureOut">
              <a:rPr lang="en-US" smtClean="0"/>
              <a:pPr/>
              <a:t>10/7/2014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62B7-80DE-4C1D-B325-01484BACCA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D8E0-C482-4780-9850-4675703CAE85}" type="datetimeFigureOut">
              <a:rPr lang="en-US" smtClean="0"/>
              <a:pPr/>
              <a:t>10/7/2014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62B7-80DE-4C1D-B325-01484BACCA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D8E0-C482-4780-9850-4675703CAE85}" type="datetimeFigureOut">
              <a:rPr lang="en-US" smtClean="0"/>
              <a:pPr/>
              <a:t>10/7/2014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62B7-80DE-4C1D-B325-01484BACCA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D8E0-C482-4780-9850-4675703CAE85}" type="datetimeFigureOut">
              <a:rPr lang="en-US" smtClean="0"/>
              <a:pPr/>
              <a:t>10/7/2014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62B7-80DE-4C1D-B325-01484BACCA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D8E0-C482-4780-9850-4675703CAE85}" type="datetimeFigureOut">
              <a:rPr lang="en-US" smtClean="0"/>
              <a:pPr/>
              <a:t>10/7/2014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5F62B7-80DE-4C1D-B325-01484BACCA9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AD8E0-C482-4780-9850-4675703CAE85}" type="datetimeFigureOut">
              <a:rPr lang="en-US" smtClean="0"/>
              <a:pPr/>
              <a:t>10/7/2014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05F62B7-80DE-4C1D-B325-01484BACCA9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E8AD8E0-C482-4780-9850-4675703CAE85}" type="datetimeFigureOut">
              <a:rPr lang="en-US" smtClean="0"/>
              <a:pPr/>
              <a:t>10/7/2014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05F62B7-80DE-4C1D-B325-01484BACCA94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3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4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5.bin"/><Relationship Id="rId4" Type="http://schemas.openxmlformats.org/officeDocument/2006/relationships/image" Target="../media/image5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7.bin"/><Relationship Id="rId4" Type="http://schemas.openxmlformats.org/officeDocument/2006/relationships/image" Target="../media/image5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7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Dry Erase Board Drill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Math 8</a:t>
            </a:r>
          </a:p>
          <a:p>
            <a:r>
              <a:rPr lang="en-US" dirty="0" smtClean="0"/>
              <a:t>Unit 1</a:t>
            </a:r>
          </a:p>
          <a:p>
            <a:r>
              <a:rPr lang="en-US" dirty="0" smtClean="0"/>
              <a:t>Sections 1-2 through 1-6</a:t>
            </a:r>
          </a:p>
        </p:txBody>
      </p:sp>
      <p:pic>
        <p:nvPicPr>
          <p:cNvPr id="4" name="Picture 3" descr="AA02005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975" y="3241675"/>
            <a:ext cx="3121025" cy="262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778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2667000"/>
          </a:xfrm>
        </p:spPr>
        <p:txBody>
          <a:bodyPr/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-36-(-6)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8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7432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-36-(-6)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9778" dirty="0" smtClean="0">
                <a:solidFill>
                  <a:schemeClr val="tx1"/>
                </a:solidFill>
              </a:rPr>
              <a:t>-36 + 6</a:t>
            </a:r>
            <a:br>
              <a:rPr lang="en-US" sz="9778" dirty="0" smtClean="0">
                <a:solidFill>
                  <a:schemeClr val="tx1"/>
                </a:solidFill>
              </a:rPr>
            </a:br>
            <a:r>
              <a:rPr lang="en-US" sz="9778" dirty="0" smtClean="0">
                <a:solidFill>
                  <a:schemeClr val="tx1"/>
                </a:solidFill>
              </a:rPr>
              <a:t>-30</a:t>
            </a:r>
            <a:endParaRPr lang="en-US" sz="9778" dirty="0"/>
          </a:p>
        </p:txBody>
      </p:sp>
    </p:spTree>
    <p:extLst>
      <p:ext uri="{BB962C8B-B14F-4D97-AF65-F5344CB8AC3E}">
        <p14:creationId xmlns:p14="http://schemas.microsoft.com/office/powerpoint/2010/main" val="133388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25908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-3•-5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15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104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229600" cy="3733800"/>
          </a:xfrm>
        </p:spPr>
        <p:txBody>
          <a:bodyPr/>
          <a:lstStyle/>
          <a:p>
            <a:endParaRPr lang="en-U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3352800" y="1905000"/>
          <a:ext cx="2612571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6" name="Equation" r:id="rId3" imgW="381000" imgH="355600" progId="Equation.3">
                  <p:embed/>
                </p:oleObj>
              </mc:Choice>
              <mc:Fallback>
                <p:oleObj name="Equation" r:id="rId3" imgW="381000" imgH="3556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1905000"/>
                        <a:ext cx="2612571" cy="2438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91496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229600" cy="3733800"/>
          </a:xfrm>
        </p:spPr>
        <p:txBody>
          <a:bodyPr/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9600" dirty="0" smtClean="0">
                <a:solidFill>
                  <a:schemeClr val="tx1"/>
                </a:solidFill>
              </a:rPr>
              <a:t>20</a:t>
            </a:r>
            <a:endParaRPr lang="en-US" sz="9600" dirty="0">
              <a:solidFill>
                <a:schemeClr val="tx1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3352800" y="1905000"/>
          <a:ext cx="2612571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8" name="Equation" r:id="rId3" imgW="381000" imgH="355600" progId="Equation.3">
                  <p:embed/>
                </p:oleObj>
              </mc:Choice>
              <mc:Fallback>
                <p:oleObj name="Equation" r:id="rId3" imgW="381000" imgH="3556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52800" y="1905000"/>
                        <a:ext cx="2612571" cy="2438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91496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9600" dirty="0" smtClean="0">
                <a:solidFill>
                  <a:schemeClr val="tx1"/>
                </a:solidFill>
              </a:rPr>
              <a:t>-6</a:t>
            </a:r>
            <a:endParaRPr lang="en-US" sz="9600" dirty="0">
              <a:solidFill>
                <a:schemeClr val="tx1"/>
              </a:solidFill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2590800" y="2057400"/>
          <a:ext cx="2019300" cy="31411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10" name="Equation" r:id="rId3" imgW="228600" imgH="355600" progId="Equation.3">
                  <p:embed/>
                </p:oleObj>
              </mc:Choice>
              <mc:Fallback>
                <p:oleObj name="Equation" r:id="rId3" imgW="228600" imgH="3556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2057400"/>
                        <a:ext cx="2019300" cy="314113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6358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ctrTitle"/>
              </p:nvPr>
            </p:nvSpPr>
            <p:spPr>
              <a:xfrm>
                <a:off x="533400" y="1371600"/>
                <a:ext cx="8382000" cy="2667000"/>
              </a:xfrm>
            </p:spPr>
            <p:txBody>
              <a:bodyPr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9600" i="1" dirty="0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9600" b="1" i="1" dirty="0" smtClean="0">
                              <a:effectLst/>
                              <a:latin typeface="Cambria Math"/>
                            </a:rPr>
                            <m:t>−</m:t>
                          </m:r>
                          <m:r>
                            <a:rPr lang="en-US" sz="9600" b="1" i="1" dirty="0" smtClean="0">
                              <a:effectLst/>
                              <a:latin typeface="Cambria Math"/>
                            </a:rPr>
                            <m:t>𝟏𝟎</m:t>
                          </m:r>
                        </m:e>
                      </m:d>
                      <m:r>
                        <a:rPr lang="en-US" sz="9600" i="1" dirty="0" smtClean="0">
                          <a:effectLst/>
                          <a:latin typeface="Cambria Math"/>
                        </a:rPr>
                        <m:t>−</m:t>
                      </m:r>
                      <m:r>
                        <a:rPr lang="en-US" sz="9600" b="1" i="1" dirty="0" smtClean="0">
                          <a:effectLst/>
                          <a:latin typeface="Cambria Math"/>
                        </a:rPr>
                        <m:t>𝟗</m:t>
                      </m:r>
                    </m:oMath>
                  </m:oMathPara>
                </a14:m>
                <a:r>
                  <a:rPr lang="en-US" dirty="0" smtClean="0"/>
                  <a:t/>
                </a:r>
                <a:br>
                  <a:rPr lang="en-US" dirty="0" smtClean="0"/>
                </a:br>
                <a:endParaRPr lang="en-US" dirty="0"/>
              </a:p>
            </p:txBody>
          </p:sp>
        </mc:Choice>
        <mc:Fallback xmlns="" xmlns:mv="urn:schemas-microsoft-com:mac:vml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ctrTitle"/>
              </p:nvPr>
            </p:nvSpPr>
            <p:spPr>
              <a:xfrm>
                <a:off x="533400" y="1371600"/>
                <a:ext cx="8382000" cy="266700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5042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ctrTitle"/>
              </p:nvPr>
            </p:nvSpPr>
            <p:spPr>
              <a:xfrm>
                <a:off x="533400" y="1371600"/>
                <a:ext cx="8382000" cy="2667000"/>
              </a:xfrm>
            </p:spPr>
            <p:txBody>
              <a:bodyPr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en-US" sz="9600" i="1" dirty="0" smtClean="0">
                              <a:effectLst/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9600" b="1" i="1" dirty="0" smtClean="0">
                              <a:effectLst/>
                              <a:latin typeface="Cambria Math"/>
                            </a:rPr>
                            <m:t>−</m:t>
                          </m:r>
                          <m:r>
                            <a:rPr lang="en-US" sz="9600" b="1" i="1" dirty="0" smtClean="0">
                              <a:effectLst/>
                              <a:latin typeface="Cambria Math"/>
                            </a:rPr>
                            <m:t>𝟏𝟎</m:t>
                          </m:r>
                        </m:e>
                      </m:d>
                      <m:r>
                        <a:rPr lang="en-US" sz="9600" i="1" dirty="0" smtClean="0">
                          <a:effectLst/>
                          <a:latin typeface="Cambria Math"/>
                        </a:rPr>
                        <m:t>−</m:t>
                      </m:r>
                      <m:r>
                        <a:rPr lang="en-US" sz="9600" b="1" i="1" dirty="0" smtClean="0">
                          <a:effectLst/>
                          <a:latin typeface="Cambria Math"/>
                        </a:rPr>
                        <m:t>𝟗</m:t>
                      </m:r>
                    </m:oMath>
                  </m:oMathPara>
                </a14:m>
                <a:r>
                  <a:rPr lang="en-US" dirty="0" smtClean="0"/>
                  <a:t/>
                </a:r>
                <a:br>
                  <a:rPr lang="en-US" dirty="0" smtClean="0"/>
                </a:br>
                <a:endParaRPr lang="en-US" dirty="0"/>
              </a:p>
            </p:txBody>
          </p:sp>
        </mc:Choice>
        <mc:Fallback xmlns="" xmlns:mv="urn:schemas-microsoft-com:mac:vml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ctrTitle"/>
              </p:nvPr>
            </p:nvSpPr>
            <p:spPr>
              <a:xfrm>
                <a:off x="533400" y="1371600"/>
                <a:ext cx="8382000" cy="266700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3124200" y="3276600"/>
            <a:ext cx="43434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/>
              <a:t>10 – 9</a:t>
            </a:r>
          </a:p>
          <a:p>
            <a:r>
              <a:rPr lang="en-US" sz="9600" dirty="0" smtClean="0"/>
              <a:t>     1 </a:t>
            </a:r>
            <a:endParaRPr lang="en-US" sz="9600" dirty="0"/>
          </a:p>
        </p:txBody>
      </p:sp>
    </p:spTree>
    <p:extLst>
      <p:ext uri="{BB962C8B-B14F-4D97-AF65-F5344CB8AC3E}">
        <p14:creationId xmlns:p14="http://schemas.microsoft.com/office/powerpoint/2010/main" val="75042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ctrTitle"/>
              </p:nvPr>
            </p:nvSpPr>
            <p:spPr>
              <a:xfrm>
                <a:off x="533400" y="1371600"/>
                <a:ext cx="8382000" cy="2667000"/>
              </a:xfrm>
            </p:spPr>
            <p:txBody>
              <a:bodyPr/>
              <a:lstStyle/>
              <a:p>
                <a:pPr algn="ctr"/>
                <a:r>
                  <a:rPr lang="en-US" sz="9600" dirty="0" smtClean="0">
                    <a:effectLst/>
                  </a:rPr>
                  <a:t>7-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9600" i="1" dirty="0" smtClean="0"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9600" b="1" i="1" dirty="0" smtClean="0">
                            <a:effectLst/>
                            <a:latin typeface="Cambria Math"/>
                          </a:rPr>
                          <m:t>−</m:t>
                        </m:r>
                        <m:r>
                          <a:rPr lang="en-US" sz="9600" b="1" i="1" dirty="0" smtClean="0">
                            <a:effectLst/>
                            <a:latin typeface="Cambria Math"/>
                          </a:rPr>
                          <m:t>𝟏</m:t>
                        </m:r>
                      </m:e>
                    </m:d>
                  </m:oMath>
                </a14:m>
                <a:r>
                  <a:rPr lang="en-US" dirty="0" smtClean="0"/>
                  <a:t/>
                </a:r>
                <a:br>
                  <a:rPr lang="en-US" dirty="0" smtClean="0"/>
                </a:br>
                <a:endParaRPr lang="en-US" dirty="0"/>
              </a:p>
            </p:txBody>
          </p:sp>
        </mc:Choice>
        <mc:Fallback xmlns="" xmlns:mv="urn:schemas-microsoft-com:mac:vml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ctrTitle"/>
              </p:nvPr>
            </p:nvSpPr>
            <p:spPr>
              <a:xfrm>
                <a:off x="533400" y="1371600"/>
                <a:ext cx="8382000" cy="266700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230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ctrTitle"/>
              </p:nvPr>
            </p:nvSpPr>
            <p:spPr>
              <a:xfrm>
                <a:off x="533400" y="1371600"/>
                <a:ext cx="8382000" cy="2667000"/>
              </a:xfrm>
            </p:spPr>
            <p:txBody>
              <a:bodyPr/>
              <a:lstStyle/>
              <a:p>
                <a:pPr algn="ctr"/>
                <a:r>
                  <a:rPr lang="en-US" sz="9600" dirty="0" smtClean="0">
                    <a:effectLst/>
                  </a:rPr>
                  <a:t>7-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sz="9600" i="1" dirty="0" smtClean="0"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9600" b="1" i="1" dirty="0" smtClean="0">
                            <a:effectLst/>
                            <a:latin typeface="Cambria Math"/>
                          </a:rPr>
                          <m:t>−</m:t>
                        </m:r>
                        <m:r>
                          <a:rPr lang="en-US" sz="9600" b="1" i="1" dirty="0" smtClean="0">
                            <a:effectLst/>
                            <a:latin typeface="Cambria Math"/>
                          </a:rPr>
                          <m:t>𝟏</m:t>
                        </m:r>
                      </m:e>
                    </m:d>
                  </m:oMath>
                </a14:m>
                <a:r>
                  <a:rPr lang="en-US" dirty="0" smtClean="0"/>
                  <a:t/>
                </a:r>
                <a:br>
                  <a:rPr lang="en-US" dirty="0" smtClean="0"/>
                </a:br>
                <a:endParaRPr lang="en-US" dirty="0"/>
              </a:p>
            </p:txBody>
          </p:sp>
        </mc:Choice>
        <mc:Fallback xmlns="" xmlns:mv="urn:schemas-microsoft-com:mac:vml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ctrTitle"/>
              </p:nvPr>
            </p:nvSpPr>
            <p:spPr>
              <a:xfrm>
                <a:off x="533400" y="1371600"/>
                <a:ext cx="8382000" cy="2667000"/>
              </a:xfr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3352800" y="3505200"/>
            <a:ext cx="3962400" cy="3123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/>
              <a:t>7 – 1</a:t>
            </a:r>
          </a:p>
          <a:p>
            <a:r>
              <a:rPr lang="en-US" sz="9600" dirty="0" smtClean="0"/>
              <a:t>    6</a:t>
            </a:r>
            <a:endParaRPr lang="en-US" sz="9600" dirty="0"/>
          </a:p>
        </p:txBody>
      </p:sp>
    </p:spTree>
    <p:extLst>
      <p:ext uri="{BB962C8B-B14F-4D97-AF65-F5344CB8AC3E}">
        <p14:creationId xmlns:p14="http://schemas.microsoft.com/office/powerpoint/2010/main" val="312302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33528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-9 + 3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 smtClean="0">
                <a:effectLst/>
                <a:latin typeface="Rockwell Extra Bold" pitchFamily="18" charset="0"/>
              </a:rPr>
              <a:t/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41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2667000"/>
          </a:xfrm>
        </p:spPr>
        <p:txBody>
          <a:bodyPr/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-2-5-3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1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9718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-2-5-3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-10</a:t>
            </a:r>
            <a:r>
              <a:rPr lang="en-US" sz="9600" dirty="0" smtClean="0">
                <a:effectLst/>
                <a:latin typeface="Rockwell Extra Bold" pitchFamily="18" charset="0"/>
              </a:rPr>
              <a:t/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1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000" dirty="0" smtClean="0">
                <a:effectLst/>
                <a:latin typeface="Rockwell Extra Bold" pitchFamily="18" charset="0"/>
              </a:rPr>
              <a:t>(-2)(-4)+(-3)(3)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804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5908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000" dirty="0" smtClean="0">
                <a:effectLst/>
                <a:latin typeface="Rockwell Extra Bold" pitchFamily="18" charset="0"/>
              </a:rPr>
              <a:t>(-2)(-4)+(-3)(3)</a:t>
            </a:r>
            <a:br>
              <a:rPr lang="en-US" sz="8000" dirty="0" smtClean="0">
                <a:effectLst/>
                <a:latin typeface="Rockwell Extra Bold" pitchFamily="18" charset="0"/>
              </a:rPr>
            </a:br>
            <a:r>
              <a:rPr lang="en-US" sz="80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8 + -9</a:t>
            </a:r>
            <a:br>
              <a:rPr lang="en-US" sz="80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80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-1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8048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000" smtClean="0">
                <a:effectLst/>
                <a:latin typeface="Rockwell Extra Bold" pitchFamily="18" charset="0"/>
              </a:rPr>
              <a:t>(-15-15)-(15-13</a:t>
            </a:r>
            <a:r>
              <a:rPr lang="en-US" sz="8000" dirty="0" smtClean="0">
                <a:effectLst/>
                <a:latin typeface="Rockwell Extra Bold" pitchFamily="18" charset="0"/>
              </a:rPr>
              <a:t>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73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34290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8000" dirty="0" smtClean="0">
                <a:effectLst/>
                <a:latin typeface="Rockwell Extra Bold" pitchFamily="18" charset="0"/>
              </a:rPr>
              <a:t>(-15-15)-(15-13)</a:t>
            </a:r>
            <a:br>
              <a:rPr lang="en-US" sz="8000" dirty="0" smtClean="0">
                <a:effectLst/>
                <a:latin typeface="Rockwell Extra Bold" pitchFamily="18" charset="0"/>
              </a:rPr>
            </a:br>
            <a:r>
              <a:rPr lang="en-US" sz="80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-30 – 2</a:t>
            </a:r>
            <a:br>
              <a:rPr lang="en-US" sz="80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80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-32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573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2667000"/>
          </a:xfrm>
        </p:spPr>
        <p:txBody>
          <a:bodyPr/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-18 ÷ 3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2098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-18 ÷ 3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-6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2667000"/>
          </a:xfrm>
        </p:spPr>
        <p:txBody>
          <a:bodyPr/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-5 - -3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" y="33528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-5 - -3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-5 + 3</a:t>
            </a:r>
            <a:b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-2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41910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-9 + 3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-6</a:t>
            </a:r>
            <a:r>
              <a:rPr lang="en-US" sz="9600" dirty="0" smtClean="0">
                <a:effectLst/>
                <a:latin typeface="Rockwell Extra Bold" pitchFamily="18" charset="0"/>
              </a:rPr>
              <a:t/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 smtClean="0">
                <a:effectLst/>
                <a:latin typeface="Rockwell Extra Bold" pitchFamily="18" charset="0"/>
              </a:rPr>
              <a:t/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41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2667000"/>
          </a:xfrm>
        </p:spPr>
        <p:txBody>
          <a:bodyPr/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18 ÷ 3+4×7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40386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18 ÷ 3+4×7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6 + 4 × 7</a:t>
            </a:r>
            <a:b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6 + 28</a:t>
            </a:r>
            <a:b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34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2667000"/>
          </a:xfrm>
        </p:spPr>
        <p:txBody>
          <a:bodyPr/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18 – 2(0+4)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38100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18 – 2(0+4)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18-2(4)</a:t>
            </a:r>
            <a:b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18 – 8</a:t>
            </a:r>
            <a:b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10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3429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Compare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 smtClean="0">
                <a:effectLst/>
                <a:latin typeface="Rockwell Extra Bold" pitchFamily="18" charset="0"/>
              </a:rPr>
              <a:t>-7  _____   -8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3429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Compare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 smtClean="0">
                <a:effectLst/>
                <a:latin typeface="Rockwell Extra Bold" pitchFamily="18" charset="0"/>
              </a:rPr>
              <a:t>-7  </a:t>
            </a:r>
            <a: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&gt;</a:t>
            </a:r>
            <a:r>
              <a:rPr lang="en-US" sz="9600" dirty="0" smtClean="0">
                <a:effectLst/>
                <a:latin typeface="Rockwell Extra Bold" pitchFamily="18" charset="0"/>
              </a:rPr>
              <a:t>  -8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3429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Compare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 smtClean="0">
                <a:effectLst/>
                <a:latin typeface="Rockwell Extra Bold" pitchFamily="18" charset="0"/>
              </a:rPr>
              <a:t>          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381000" y="2438400"/>
          <a:ext cx="2926080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8" name="Equation" r:id="rId3" imgW="304800" imgH="190500" progId="Equation.3">
                  <p:embed/>
                </p:oleObj>
              </mc:Choice>
              <mc:Fallback>
                <p:oleObj name="Equation" r:id="rId3" imgW="304800" imgH="1905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438400"/>
                        <a:ext cx="2926080" cy="182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1" name="Object 3"/>
          <p:cNvGraphicFramePr>
            <a:graphicFrameLocks noChangeAspect="1"/>
          </p:cNvGraphicFramePr>
          <p:nvPr/>
        </p:nvGraphicFramePr>
        <p:xfrm>
          <a:off x="5897563" y="2514600"/>
          <a:ext cx="195103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9" name="Equation" r:id="rId5" imgW="203200" imgH="190500" progId="Equation.3">
                  <p:embed/>
                </p:oleObj>
              </mc:Choice>
              <mc:Fallback>
                <p:oleObj name="Equation" r:id="rId5" imgW="203200" imgH="1905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7563" y="2514600"/>
                        <a:ext cx="1951037" cy="182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3429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Compare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 smtClean="0">
                <a:effectLst/>
                <a:latin typeface="Rockwell Extra Bold" pitchFamily="18" charset="0"/>
              </a:rPr>
              <a:t>          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/>
        </p:nvGraphicFramePr>
        <p:xfrm>
          <a:off x="381000" y="2438400"/>
          <a:ext cx="2926080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6" name="Equation" r:id="rId3" imgW="304800" imgH="190500" progId="Equation.3">
                  <p:embed/>
                </p:oleObj>
              </mc:Choice>
              <mc:Fallback>
                <p:oleObj name="Equation" r:id="rId3" imgW="304800" imgH="1905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438400"/>
                        <a:ext cx="2926080" cy="182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771" name="Object 3"/>
          <p:cNvGraphicFramePr>
            <a:graphicFrameLocks noChangeAspect="1"/>
          </p:cNvGraphicFramePr>
          <p:nvPr/>
        </p:nvGraphicFramePr>
        <p:xfrm>
          <a:off x="5897563" y="2514600"/>
          <a:ext cx="1951037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7" name="Equation" r:id="rId5" imgW="203200" imgH="190500" progId="Equation.3">
                  <p:embed/>
                </p:oleObj>
              </mc:Choice>
              <mc:Fallback>
                <p:oleObj name="Equation" r:id="rId5" imgW="203200" imgH="1905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97563" y="2514600"/>
                        <a:ext cx="1951037" cy="182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667000" y="4343400"/>
            <a:ext cx="4724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solidFill>
                  <a:srgbClr val="000090"/>
                </a:solidFill>
              </a:rPr>
              <a:t>10 = 10</a:t>
            </a:r>
            <a:endParaRPr lang="en-US" sz="9600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3429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Compare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 smtClean="0">
                <a:effectLst/>
                <a:latin typeface="Rockwell Extra Bold" pitchFamily="18" charset="0"/>
              </a:rPr>
              <a:t>          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32771" name="Object 3"/>
          <p:cNvGraphicFramePr>
            <a:graphicFrameLocks noChangeAspect="1"/>
          </p:cNvGraphicFramePr>
          <p:nvPr/>
        </p:nvGraphicFramePr>
        <p:xfrm>
          <a:off x="5775325" y="2514600"/>
          <a:ext cx="2195513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9" name="Equation" r:id="rId3" imgW="228600" imgH="190500" progId="Equation.3">
                  <p:embed/>
                </p:oleObj>
              </mc:Choice>
              <mc:Fallback>
                <p:oleObj name="Equation" r:id="rId3" imgW="228600" imgH="1905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75325" y="2514600"/>
                        <a:ext cx="2195513" cy="182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62000" y="2438400"/>
            <a:ext cx="21336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0" dirty="0" smtClean="0"/>
              <a:t>-8</a:t>
            </a:r>
            <a:endParaRPr lang="en-US" sz="11000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3429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Compare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 smtClean="0">
                <a:effectLst/>
                <a:latin typeface="Rockwell Extra Bold" pitchFamily="18" charset="0"/>
              </a:rPr>
              <a:t>          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32771" name="Object 3"/>
          <p:cNvGraphicFramePr>
            <a:graphicFrameLocks noChangeAspect="1"/>
          </p:cNvGraphicFramePr>
          <p:nvPr/>
        </p:nvGraphicFramePr>
        <p:xfrm>
          <a:off x="5775325" y="2514600"/>
          <a:ext cx="2195513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6" name="Equation" r:id="rId3" imgW="228600" imgH="190500" progId="Equation.3">
                  <p:embed/>
                </p:oleObj>
              </mc:Choice>
              <mc:Fallback>
                <p:oleObj name="Equation" r:id="rId3" imgW="228600" imgH="1905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75325" y="2514600"/>
                        <a:ext cx="2195513" cy="18288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762000" y="2438400"/>
            <a:ext cx="21336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0" dirty="0" smtClean="0"/>
              <a:t>-8</a:t>
            </a:r>
            <a:endParaRPr lang="en-US" sz="11000" dirty="0"/>
          </a:p>
        </p:txBody>
      </p:sp>
      <p:sp>
        <p:nvSpPr>
          <p:cNvPr id="6" name="TextBox 5"/>
          <p:cNvSpPr txBox="1"/>
          <p:nvPr/>
        </p:nvSpPr>
        <p:spPr>
          <a:xfrm>
            <a:off x="2209800" y="4419600"/>
            <a:ext cx="5638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>
                <a:solidFill>
                  <a:srgbClr val="000090"/>
                </a:solidFill>
              </a:rPr>
              <a:t>-8 &lt; 6</a:t>
            </a:r>
            <a:endParaRPr lang="en-US" sz="9600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2667000"/>
          </a:xfrm>
        </p:spPr>
        <p:txBody>
          <a:bodyPr/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-5 • 10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6670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b="0" dirty="0" err="1" smtClean="0">
                <a:effectLst/>
                <a:latin typeface="Rockwell Extra Bold" pitchFamily="18" charset="0"/>
              </a:rPr>
              <a:t>x</a:t>
            </a:r>
            <a:r>
              <a:rPr lang="en-US" sz="7200" b="0" dirty="0" smtClean="0">
                <a:effectLst/>
                <a:latin typeface="Rockwell Extra Bold" pitchFamily="18" charset="0"/>
              </a:rPr>
              <a:t> = 4,  </a:t>
            </a:r>
            <a:r>
              <a:rPr lang="en-US" sz="7200" b="0" dirty="0" err="1" smtClean="0">
                <a:effectLst/>
                <a:latin typeface="Rockwell Extra Bold" pitchFamily="18" charset="0"/>
              </a:rPr>
              <a:t>y</a:t>
            </a:r>
            <a:r>
              <a:rPr lang="en-US" sz="7200" b="0" dirty="0" smtClean="0">
                <a:effectLst/>
                <a:latin typeface="Rockwell Extra Bold" pitchFamily="18" charset="0"/>
              </a:rPr>
              <a:t> = -2,  </a:t>
            </a:r>
            <a:r>
              <a:rPr lang="en-US" sz="7200" b="0" dirty="0" err="1" smtClean="0">
                <a:effectLst/>
                <a:latin typeface="Rockwell Extra Bold" pitchFamily="18" charset="0"/>
              </a:rPr>
              <a:t>z</a:t>
            </a:r>
            <a:r>
              <a:rPr lang="en-US" sz="7200" b="0" dirty="0" smtClean="0">
                <a:effectLst/>
                <a:latin typeface="Rockwell Extra Bold" pitchFamily="18" charset="0"/>
              </a:rPr>
              <a:t> = -3</a:t>
            </a: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10667" b="0" dirty="0" err="1" smtClean="0">
                <a:effectLst/>
                <a:latin typeface="Rockwell Extra Bold" pitchFamily="18" charset="0"/>
              </a:rPr>
              <a:t>x</a:t>
            </a:r>
            <a:r>
              <a:rPr lang="en-US" sz="10667" b="0" dirty="0" smtClean="0">
                <a:effectLst/>
                <a:latin typeface="Rockwell Extra Bold" pitchFamily="18" charset="0"/>
              </a:rPr>
              <a:t> - </a:t>
            </a:r>
            <a:r>
              <a:rPr lang="en-US" sz="10667" b="0" dirty="0" err="1" smtClean="0">
                <a:effectLst/>
                <a:latin typeface="Rockwell Extra Bold" pitchFamily="18" charset="0"/>
              </a:rPr>
              <a:t>y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46482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b="0" dirty="0" err="1" smtClean="0">
                <a:effectLst/>
                <a:latin typeface="Rockwell Extra Bold" pitchFamily="18" charset="0"/>
              </a:rPr>
              <a:t>x</a:t>
            </a:r>
            <a:r>
              <a:rPr lang="en-US" sz="7200" b="0" dirty="0" smtClean="0">
                <a:effectLst/>
                <a:latin typeface="Rockwell Extra Bold" pitchFamily="18" charset="0"/>
              </a:rPr>
              <a:t> = 4,  </a:t>
            </a:r>
            <a:r>
              <a:rPr lang="en-US" sz="7200" b="0" dirty="0" err="1" smtClean="0">
                <a:effectLst/>
                <a:latin typeface="Rockwell Extra Bold" pitchFamily="18" charset="0"/>
              </a:rPr>
              <a:t>y</a:t>
            </a:r>
            <a:r>
              <a:rPr lang="en-US" sz="7200" b="0" dirty="0" smtClean="0">
                <a:effectLst/>
                <a:latin typeface="Rockwell Extra Bold" pitchFamily="18" charset="0"/>
              </a:rPr>
              <a:t> = -2,  </a:t>
            </a:r>
            <a:r>
              <a:rPr lang="en-US" sz="7200" b="0" dirty="0" err="1" smtClean="0">
                <a:effectLst/>
                <a:latin typeface="Rockwell Extra Bold" pitchFamily="18" charset="0"/>
              </a:rPr>
              <a:t>z</a:t>
            </a:r>
            <a:r>
              <a:rPr lang="en-US" sz="7200" b="0" dirty="0" smtClean="0">
                <a:effectLst/>
                <a:latin typeface="Rockwell Extra Bold" pitchFamily="18" charset="0"/>
              </a:rPr>
              <a:t> = -3</a:t>
            </a: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10667" b="0" dirty="0" err="1" smtClean="0">
                <a:effectLst/>
                <a:latin typeface="Rockwell Extra Bold" pitchFamily="18" charset="0"/>
              </a:rPr>
              <a:t>x</a:t>
            </a:r>
            <a:r>
              <a:rPr lang="en-US" sz="10667" b="0" dirty="0" smtClean="0">
                <a:effectLst/>
                <a:latin typeface="Rockwell Extra Bold" pitchFamily="18" charset="0"/>
              </a:rPr>
              <a:t> – </a:t>
            </a:r>
            <a:r>
              <a:rPr lang="en-US" sz="10667" b="0" dirty="0" err="1" smtClean="0">
                <a:effectLst/>
                <a:latin typeface="Rockwell Extra Bold" pitchFamily="18" charset="0"/>
              </a:rPr>
              <a:t>y</a:t>
            </a:r>
            <a:r>
              <a:rPr lang="en-US" sz="10667" b="0" dirty="0" smtClean="0">
                <a:effectLst/>
                <a:latin typeface="Rockwell Extra Bold" pitchFamily="18" charset="0"/>
              </a:rPr>
              <a:t/>
            </a:r>
            <a:br>
              <a:rPr lang="en-US" sz="10667" b="0" dirty="0" smtClean="0">
                <a:effectLst/>
                <a:latin typeface="Rockwell Extra Bold" pitchFamily="18" charset="0"/>
              </a:rPr>
            </a:br>
            <a:r>
              <a:rPr lang="en-US" sz="8889" b="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4 - - 2</a:t>
            </a:r>
            <a:br>
              <a:rPr lang="en-US" sz="8889" b="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8889" b="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4 + 2</a:t>
            </a:r>
            <a:br>
              <a:rPr lang="en-US" sz="8889" b="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8889" b="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6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6670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b="0" dirty="0" smtClean="0">
                <a:effectLst/>
                <a:latin typeface="Rockwell Extra Bold" pitchFamily="18" charset="0"/>
              </a:rPr>
              <a:t>x = 4,  y = -2,  z = -3</a:t>
            </a: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>2</a:t>
            </a:r>
            <a:r>
              <a:rPr lang="en-US" sz="10667" b="0" dirty="0">
                <a:effectLst/>
                <a:latin typeface="Rockwell Extra Bold" pitchFamily="18" charset="0"/>
              </a:rPr>
              <a:t>x</a:t>
            </a:r>
            <a:r>
              <a:rPr lang="en-US" sz="10667" b="0" dirty="0" smtClean="0">
                <a:effectLst/>
                <a:latin typeface="Rockwell Extra Bold" pitchFamily="18" charset="0"/>
              </a:rPr>
              <a:t> + z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4419600"/>
            <a:ext cx="8382000" cy="2667000"/>
          </a:xfrm>
        </p:spPr>
        <p:txBody>
          <a:bodyPr wrap="none">
            <a:normAutofit fontScale="90000"/>
          </a:bodyPr>
          <a:lstStyle/>
          <a:p>
            <a:pPr algn="ctr"/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b="0" dirty="0" err="1" smtClean="0">
                <a:effectLst/>
                <a:latin typeface="Rockwell Extra Bold" pitchFamily="18" charset="0"/>
              </a:rPr>
              <a:t>x</a:t>
            </a:r>
            <a:r>
              <a:rPr lang="en-US" sz="7200" b="0" dirty="0" smtClean="0">
                <a:effectLst/>
                <a:latin typeface="Rockwell Extra Bold" pitchFamily="18" charset="0"/>
              </a:rPr>
              <a:t> = 4,  </a:t>
            </a:r>
            <a:r>
              <a:rPr lang="en-US" sz="7200" b="0" dirty="0" err="1" smtClean="0">
                <a:effectLst/>
                <a:latin typeface="Rockwell Extra Bold" pitchFamily="18" charset="0"/>
              </a:rPr>
              <a:t>y</a:t>
            </a:r>
            <a:r>
              <a:rPr lang="en-US" sz="7200" b="0" dirty="0" smtClean="0">
                <a:effectLst/>
                <a:latin typeface="Rockwell Extra Bold" pitchFamily="18" charset="0"/>
              </a:rPr>
              <a:t> = -2,  </a:t>
            </a:r>
            <a:r>
              <a:rPr lang="en-US" sz="7200" b="0" dirty="0" err="1" smtClean="0">
                <a:effectLst/>
                <a:latin typeface="Rockwell Extra Bold" pitchFamily="18" charset="0"/>
              </a:rPr>
              <a:t>z</a:t>
            </a:r>
            <a:r>
              <a:rPr lang="en-US" sz="7200" b="0" dirty="0" smtClean="0">
                <a:effectLst/>
                <a:latin typeface="Rockwell Extra Bold" pitchFamily="18" charset="0"/>
              </a:rPr>
              <a:t> = -3</a:t>
            </a: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>2</a:t>
            </a:r>
            <a:r>
              <a:rPr lang="en-US" sz="10667" b="0" dirty="0" smtClean="0">
                <a:effectLst/>
                <a:latin typeface="Rockwell Extra Bold" pitchFamily="18" charset="0"/>
              </a:rPr>
              <a:t>x + </a:t>
            </a:r>
            <a:r>
              <a:rPr lang="en-US" sz="10667" b="0" dirty="0" err="1" smtClean="0">
                <a:effectLst/>
                <a:latin typeface="Rockwell Extra Bold" pitchFamily="18" charset="0"/>
              </a:rPr>
              <a:t>z</a:t>
            </a:r>
            <a:r>
              <a:rPr lang="en-US" sz="10667" b="0" dirty="0" smtClean="0">
                <a:effectLst/>
                <a:latin typeface="Rockwell Extra Bold" pitchFamily="18" charset="0"/>
              </a:rPr>
              <a:t/>
            </a:r>
            <a:br>
              <a:rPr lang="en-US" sz="10667" b="0" dirty="0" smtClean="0">
                <a:effectLst/>
                <a:latin typeface="Rockwell Extra Bold" pitchFamily="18" charset="0"/>
              </a:rPr>
            </a:br>
            <a:r>
              <a:rPr lang="en-US" sz="8889" b="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2(4) + -3</a:t>
            </a:r>
            <a:br>
              <a:rPr lang="en-US" sz="8889" b="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8889" b="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8 + -3</a:t>
            </a:r>
            <a:br>
              <a:rPr lang="en-US" sz="8889" b="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8889" b="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5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6670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b="0" dirty="0" smtClean="0">
                <a:effectLst/>
                <a:latin typeface="Rockwell Extra Bold" pitchFamily="18" charset="0"/>
              </a:rPr>
              <a:t>x = 4,  y = -2,  z = -3</a:t>
            </a: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>
                <a:effectLst/>
                <a:latin typeface="Rockwell Extra Bold" pitchFamily="18" charset="0"/>
              </a:rPr>
              <a:t>2</a:t>
            </a:r>
            <a:r>
              <a:rPr lang="en-US" sz="7200" dirty="0" smtClean="0">
                <a:effectLst/>
                <a:latin typeface="Rockwell Extra Bold" pitchFamily="18" charset="0"/>
              </a:rPr>
              <a:t>(3 + x</a:t>
            </a:r>
            <a:r>
              <a:rPr lang="en-US" sz="7200" baseline="30000" dirty="0" smtClean="0">
                <a:effectLst/>
                <a:latin typeface="Rockwell Extra Bold" pitchFamily="18" charset="0"/>
              </a:rPr>
              <a:t>2</a:t>
            </a:r>
            <a:r>
              <a:rPr lang="en-US" sz="7200" dirty="0" smtClean="0">
                <a:effectLst/>
                <a:latin typeface="Rockwell Extra Bold" pitchFamily="18" charset="0"/>
              </a:rPr>
              <a:t>)-z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292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43434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7200" dirty="0" smtClean="0">
                <a:effectLst/>
                <a:latin typeface="Rockwell Extra Bold" pitchFamily="18" charset="0"/>
              </a:rPr>
              <a:t/>
            </a:r>
            <a:br>
              <a:rPr lang="en-US" sz="7200" dirty="0" smtClean="0">
                <a:effectLst/>
                <a:latin typeface="Rockwell Extra Bold" pitchFamily="18" charset="0"/>
              </a:rPr>
            </a:br>
            <a:r>
              <a:rPr lang="en-US" sz="5300" dirty="0" smtClean="0">
                <a:effectLst/>
                <a:latin typeface="Rockwell Extra Bold" pitchFamily="18" charset="0"/>
              </a:rPr>
              <a:t/>
            </a:r>
            <a:br>
              <a:rPr lang="en-US" sz="5300" dirty="0" smtClean="0">
                <a:effectLst/>
                <a:latin typeface="Rockwell Extra Bold" pitchFamily="18" charset="0"/>
              </a:rPr>
            </a:br>
            <a:r>
              <a:rPr lang="en-US" sz="5300" dirty="0" smtClean="0">
                <a:effectLst/>
                <a:latin typeface="Rockwell Extra Bold" pitchFamily="18" charset="0"/>
              </a:rPr>
              <a:t/>
            </a:r>
            <a:br>
              <a:rPr lang="en-US" sz="5300" dirty="0" smtClean="0">
                <a:effectLst/>
                <a:latin typeface="Rockwell Extra Bold" pitchFamily="18" charset="0"/>
              </a:rPr>
            </a:br>
            <a:r>
              <a:rPr lang="en-US" sz="5300" dirty="0" smtClean="0">
                <a:effectLst/>
                <a:latin typeface="Rockwell Extra Bold" pitchFamily="18" charset="0"/>
              </a:rPr>
              <a:t/>
            </a:r>
            <a:br>
              <a:rPr lang="en-US" sz="5300" dirty="0" smtClean="0">
                <a:effectLst/>
                <a:latin typeface="Rockwell Extra Bold" pitchFamily="18" charset="0"/>
              </a:rPr>
            </a:br>
            <a:r>
              <a:rPr lang="en-US" sz="5300" b="0" dirty="0" smtClean="0">
                <a:effectLst/>
                <a:latin typeface="Rockwell Extra Bold" pitchFamily="18" charset="0"/>
              </a:rPr>
              <a:t>x = 4,  y = -2,  z = -3</a:t>
            </a:r>
            <a:r>
              <a:rPr lang="en-US" sz="5300" dirty="0" smtClean="0">
                <a:effectLst/>
                <a:latin typeface="Rockwell Extra Bold" pitchFamily="18" charset="0"/>
              </a:rPr>
              <a:t/>
            </a:r>
            <a:br>
              <a:rPr lang="en-US" sz="5300" dirty="0" smtClean="0">
                <a:effectLst/>
                <a:latin typeface="Rockwell Extra Bold" pitchFamily="18" charset="0"/>
              </a:rPr>
            </a:br>
            <a:r>
              <a:rPr lang="en-US" sz="5300" dirty="0" smtClean="0">
                <a:effectLst/>
                <a:latin typeface="Rockwell Extra Bold" pitchFamily="18" charset="0"/>
              </a:rPr>
              <a:t/>
            </a:r>
            <a:br>
              <a:rPr lang="en-US" sz="5300" dirty="0" smtClean="0">
                <a:effectLst/>
                <a:latin typeface="Rockwell Extra Bold" pitchFamily="18" charset="0"/>
              </a:rPr>
            </a:br>
            <a:r>
              <a:rPr lang="en-US" sz="5300" dirty="0">
                <a:effectLst/>
                <a:latin typeface="Rockwell Extra Bold" pitchFamily="18" charset="0"/>
              </a:rPr>
              <a:t>2</a:t>
            </a:r>
            <a:r>
              <a:rPr lang="en-US" sz="5300" dirty="0" smtClean="0">
                <a:effectLst/>
                <a:latin typeface="Rockwell Extra Bold" pitchFamily="18" charset="0"/>
              </a:rPr>
              <a:t>(3 + x</a:t>
            </a:r>
            <a:r>
              <a:rPr lang="en-US" sz="5300" baseline="30000" dirty="0" smtClean="0">
                <a:effectLst/>
                <a:latin typeface="Rockwell Extra Bold" pitchFamily="18" charset="0"/>
              </a:rPr>
              <a:t>2</a:t>
            </a:r>
            <a:r>
              <a:rPr lang="en-US" sz="5300" dirty="0" smtClean="0">
                <a:effectLst/>
                <a:latin typeface="Rockwell Extra Bold" pitchFamily="18" charset="0"/>
              </a:rPr>
              <a:t>)-z</a:t>
            </a:r>
            <a:br>
              <a:rPr lang="en-US" sz="5300" dirty="0" smtClean="0">
                <a:effectLst/>
                <a:latin typeface="Rockwell Extra Bold" pitchFamily="18" charset="0"/>
              </a:rPr>
            </a:br>
            <a:r>
              <a:rPr lang="en-US" sz="53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2(3+4</a:t>
            </a:r>
            <a:r>
              <a:rPr lang="en-US" sz="5300" baseline="300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2</a:t>
            </a:r>
            <a:r>
              <a:rPr lang="en-US" sz="53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) – (-3)</a:t>
            </a:r>
            <a:br>
              <a:rPr lang="en-US" sz="53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53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2(3 + 16) – (-3)</a:t>
            </a:r>
            <a:br>
              <a:rPr lang="en-US" sz="53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53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2(19) –(-3)</a:t>
            </a:r>
            <a:br>
              <a:rPr lang="en-US" sz="53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53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39 + 3</a:t>
            </a:r>
            <a:br>
              <a:rPr lang="en-US" sz="53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</a:br>
            <a:r>
              <a:rPr lang="en-US" sz="53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42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799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3810000"/>
            <a:ext cx="8382000" cy="3429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667" dirty="0" smtClean="0">
                <a:effectLst/>
                <a:latin typeface="Rockwell Extra Bold" pitchFamily="18" charset="0"/>
              </a:rPr>
              <a:t>Write an integer.</a:t>
            </a:r>
            <a:r>
              <a:rPr lang="en-US" sz="9600" dirty="0" smtClean="0">
                <a:effectLst/>
                <a:latin typeface="Rockwell Extra Bold" pitchFamily="18" charset="0"/>
              </a:rPr>
              <a:t/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 smtClean="0">
                <a:effectLst/>
                <a:latin typeface="Rockwell Extra Bold" pitchFamily="18" charset="0"/>
              </a:rPr>
              <a:t/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 smtClean="0">
                <a:effectLst/>
                <a:latin typeface="Rockwell Extra Bold" pitchFamily="18" charset="0"/>
              </a:rPr>
              <a:t>Withdraw $30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3733800"/>
            <a:ext cx="8382000" cy="3429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6667" dirty="0" smtClean="0">
                <a:effectLst/>
                <a:latin typeface="Rockwell Extra Bold" pitchFamily="18" charset="0"/>
              </a:rPr>
              <a:t>Write an integer.</a:t>
            </a:r>
            <a:r>
              <a:rPr lang="en-US" sz="9600" dirty="0" smtClean="0">
                <a:effectLst/>
                <a:latin typeface="Rockwell Extra Bold" pitchFamily="18" charset="0"/>
              </a:rPr>
              <a:t/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 smtClean="0">
                <a:effectLst/>
                <a:latin typeface="Rockwell Extra Bold" pitchFamily="18" charset="0"/>
              </a:rPr>
              <a:t/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8000" dirty="0" smtClean="0">
                <a:effectLst/>
                <a:latin typeface="Rockwell Extra Bold" pitchFamily="18" charset="0"/>
              </a:rPr>
              <a:t>Withdraw $30</a:t>
            </a:r>
            <a:br>
              <a:rPr lang="en-US" sz="8000" dirty="0" smtClean="0">
                <a:effectLst/>
                <a:latin typeface="Rockwell Extra Bold" pitchFamily="18" charset="0"/>
              </a:rPr>
            </a:br>
            <a:r>
              <a:rPr lang="en-US" sz="80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-$30</a:t>
            </a:r>
            <a:r>
              <a:rPr lang="en-US" sz="9600" dirty="0" smtClean="0">
                <a:effectLst/>
                <a:latin typeface="Rockwell Extra Bold" pitchFamily="18" charset="0"/>
              </a:rPr>
              <a:t/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632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A020053.png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1447800" y="838200"/>
            <a:ext cx="6705600" cy="564143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1447800"/>
            <a:ext cx="8382000" cy="3429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/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 smtClean="0">
                <a:effectLst/>
                <a:latin typeface="Rockwell Extra Bold" pitchFamily="18" charset="0"/>
              </a:rPr>
              <a:t/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066800" y="1219201"/>
            <a:ext cx="685800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dirty="0" smtClean="0"/>
              <a:t>Any Questions?</a:t>
            </a:r>
            <a:endParaRPr lang="en-US" sz="9600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2860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-5 • 10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-50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18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2667000"/>
          </a:xfrm>
        </p:spPr>
        <p:txBody>
          <a:bodyPr/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20 + (-6)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34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24384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20 + (-6)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14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234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8382000" cy="2667000"/>
          </a:xfrm>
        </p:spPr>
        <p:txBody>
          <a:bodyPr/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-3(-8)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82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981200"/>
            <a:ext cx="8382000" cy="2667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9600" dirty="0" smtClean="0">
                <a:effectLst/>
                <a:latin typeface="Rockwell Extra Bold" pitchFamily="18" charset="0"/>
              </a:rPr>
              <a:t>-3(-8)</a:t>
            </a:r>
            <a:br>
              <a:rPr lang="en-US" sz="9600" dirty="0" smtClean="0">
                <a:effectLst/>
                <a:latin typeface="Rockwell Extra Bold" pitchFamily="18" charset="0"/>
              </a:rPr>
            </a:br>
            <a:r>
              <a:rPr lang="en-US" sz="9600" dirty="0" smtClean="0">
                <a:solidFill>
                  <a:schemeClr val="tx1"/>
                </a:solidFill>
                <a:effectLst/>
                <a:latin typeface="Rockwell Extra Bold" pitchFamily="18" charset="0"/>
              </a:rPr>
              <a:t>24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8827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190</TotalTime>
  <Words>168</Words>
  <Application>Microsoft Office PowerPoint</Application>
  <PresentationFormat>On-screen Show (4:3)</PresentationFormat>
  <Paragraphs>59</Paragraphs>
  <Slides>48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5" baseType="lpstr">
      <vt:lpstr>Calibri</vt:lpstr>
      <vt:lpstr>Cambria Math</vt:lpstr>
      <vt:lpstr>Constantia</vt:lpstr>
      <vt:lpstr>Rockwell Extra Bold</vt:lpstr>
      <vt:lpstr>Wingdings 2</vt:lpstr>
      <vt:lpstr>Flow</vt:lpstr>
      <vt:lpstr>Equation</vt:lpstr>
      <vt:lpstr>Dry Erase Board Drill </vt:lpstr>
      <vt:lpstr>-9 + 3   </vt:lpstr>
      <vt:lpstr>-9 + 3 -6   </vt:lpstr>
      <vt:lpstr>-5 • 10 </vt:lpstr>
      <vt:lpstr>-5 • 10 -50 </vt:lpstr>
      <vt:lpstr>20 + (-6) </vt:lpstr>
      <vt:lpstr>20 + (-6) 14 </vt:lpstr>
      <vt:lpstr>-3(-8) </vt:lpstr>
      <vt:lpstr>-3(-8) 24 </vt:lpstr>
      <vt:lpstr>-36-(-6) </vt:lpstr>
      <vt:lpstr>-36-(-6) -36 + 6 -30</vt:lpstr>
      <vt:lpstr>-3•-5 15 </vt:lpstr>
      <vt:lpstr>PowerPoint Presentation</vt:lpstr>
      <vt:lpstr>  20</vt:lpstr>
      <vt:lpstr>-6</vt:lpstr>
      <vt:lpstr>|-10|-9 </vt:lpstr>
      <vt:lpstr>|-10|-9 </vt:lpstr>
      <vt:lpstr>7-|-1| </vt:lpstr>
      <vt:lpstr>7-|-1| </vt:lpstr>
      <vt:lpstr>-2-5-3 </vt:lpstr>
      <vt:lpstr>-2-5-3 -10  </vt:lpstr>
      <vt:lpstr>(-2)(-4)+(-3)(3) </vt:lpstr>
      <vt:lpstr>(-2)(-4)+(-3)(3) 8 + -9 -1 </vt:lpstr>
      <vt:lpstr>(-15-15)-(15-13) </vt:lpstr>
      <vt:lpstr>(-15-15)-(15-13) -30 – 2 -32 </vt:lpstr>
      <vt:lpstr>-18 ÷ 3 </vt:lpstr>
      <vt:lpstr>-18 ÷ 3 -6 </vt:lpstr>
      <vt:lpstr>-5 - -3 </vt:lpstr>
      <vt:lpstr>-5 - -3 -5 + 3 -2 </vt:lpstr>
      <vt:lpstr>18 ÷ 3+4×7 </vt:lpstr>
      <vt:lpstr>18 ÷ 3+4×7 6 + 4 × 7 6 + 28 34 </vt:lpstr>
      <vt:lpstr>18 – 2(0+4) </vt:lpstr>
      <vt:lpstr>18 – 2(0+4) 18-2(4) 18 – 8 10 </vt:lpstr>
      <vt:lpstr>Compare -7  _____   -8  </vt:lpstr>
      <vt:lpstr>Compare -7  &gt;  -8  </vt:lpstr>
      <vt:lpstr>Compare             </vt:lpstr>
      <vt:lpstr>Compare             </vt:lpstr>
      <vt:lpstr>Compare             </vt:lpstr>
      <vt:lpstr>Compare             </vt:lpstr>
      <vt:lpstr>        x = 4,  y = -2,  z = -3  x - y </vt:lpstr>
      <vt:lpstr>        x = 4,  y = -2,  z = -3 x – y 4 - - 2 4 + 2 6 </vt:lpstr>
      <vt:lpstr>        x = 4,  y = -2,  z = -3  2x + z </vt:lpstr>
      <vt:lpstr>        x = 4,  y = -2,  z = -3 2x + z 2(4) + -3 8 + -3 5 </vt:lpstr>
      <vt:lpstr>        x = 4,  y = -2,  z = -3  2(3 + x2)-z </vt:lpstr>
      <vt:lpstr>        x = 4,  y = -2,  z = -3  2(3 + x2)-z 2(3+42) – (-3) 2(3 + 16) – (-3) 2(19) –(-3) 39 + 3 42 </vt:lpstr>
      <vt:lpstr>Write an integer.  Withdraw $30  </vt:lpstr>
      <vt:lpstr>Write an integer.  Withdraw $30 -$30  </vt:lpstr>
      <vt:lpstr>   </vt:lpstr>
    </vt:vector>
  </TitlesOfParts>
  <Company>Virginia Beach City Public Schools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Dry Erase Board Drill</dc:title>
  <dc:creator>Janet M. Marx</dc:creator>
  <cp:lastModifiedBy>Michele Roan</cp:lastModifiedBy>
  <cp:revision>28</cp:revision>
  <dcterms:created xsi:type="dcterms:W3CDTF">2012-09-20T00:42:53Z</dcterms:created>
  <dcterms:modified xsi:type="dcterms:W3CDTF">2014-10-07T13:14:28Z</dcterms:modified>
</cp:coreProperties>
</file>